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329" r:id="rId2"/>
    <p:sldId id="404" r:id="rId3"/>
    <p:sldId id="422" r:id="rId4"/>
    <p:sldId id="423" r:id="rId5"/>
    <p:sldId id="418" r:id="rId6"/>
    <p:sldId id="419" r:id="rId7"/>
    <p:sldId id="420" r:id="rId8"/>
    <p:sldId id="421" r:id="rId9"/>
    <p:sldId id="424" r:id="rId10"/>
    <p:sldId id="425" r:id="rId11"/>
    <p:sldId id="426" r:id="rId12"/>
    <p:sldId id="427" r:id="rId13"/>
    <p:sldId id="428" r:id="rId14"/>
  </p:sldIdLst>
  <p:sldSz cx="12192000" cy="6858000"/>
  <p:notesSz cx="6858000" cy="9144000"/>
  <p:embeddedFontLst>
    <p:embeddedFont>
      <p:font typeface="맑은 고딕" pitchFamily="50" charset="-127"/>
      <p:regular r:id="rId17"/>
      <p:bold r:id="rId18"/>
    </p:embeddedFont>
    <p:embeddedFont>
      <p:font typeface="Segoe UI" pitchFamily="34" charset="0"/>
      <p:regular r:id="rId19"/>
      <p:bold r:id="rId20"/>
      <p:italic r:id="rId21"/>
      <p:boldItalic r:id="rId22"/>
    </p:embeddedFont>
    <p:embeddedFont>
      <p:font typeface="Consolas" pitchFamily="49" charset="0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Segoe UI Light" pitchFamily="34" charset="0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75" d="100"/>
          <a:sy n="75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835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32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/>
              <a:t>Chapter </a:t>
            </a:r>
            <a:r>
              <a:rPr lang="en-US" dirty="0" smtClean="0"/>
              <a:t>7 </a:t>
            </a:r>
            <a:r>
              <a:rPr lang="en-US" dirty="0"/>
              <a:t>: </a:t>
            </a:r>
            <a:r>
              <a:rPr lang="en-US" dirty="0" smtClean="0"/>
              <a:t>SAMPLING AND RECONSTRUCTION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STRATIFIED SAMPLING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LOW-DISCREPANCY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SAMPLING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저불일치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Sobol Sequence example</a:t>
            </a:r>
          </a:p>
          <a:p>
            <a:pPr marL="1317625" lvl="4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287588"/>
            <a:ext cx="5257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2579688"/>
            <a:ext cx="82296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저불일치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(0,2) - </a:t>
            </a:r>
            <a:r>
              <a:rPr lang="ko-KR" altLang="en-US" dirty="0" smtClean="0"/>
              <a:t>연속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표본수는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승수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1317625" lvl="4" indent="-514350">
              <a:buFont typeface="Wingdings" pitchFamily="2" charset="2"/>
              <a:buChar char="§"/>
            </a:pPr>
            <a:r>
              <a:rPr lang="ko-KR" altLang="en-US" sz="2400" dirty="0" smtClean="0"/>
              <a:t>각 이미지 표본에 </a:t>
            </a:r>
            <a:r>
              <a:rPr lang="en-US" altLang="ko-KR" sz="2400" dirty="0" smtClean="0"/>
              <a:t>2D </a:t>
            </a:r>
            <a:r>
              <a:rPr lang="ko-KR" altLang="en-US" sz="2400" dirty="0" smtClean="0"/>
              <a:t>여러 표본 집합 생성</a:t>
            </a:r>
            <a:endParaRPr lang="en-US" altLang="ko-KR" sz="2400" dirty="0" smtClean="0"/>
          </a:p>
          <a:p>
            <a:pPr marL="1317625" lvl="4" indent="-514350">
              <a:buFont typeface="Wingdings" pitchFamily="2" charset="2"/>
              <a:buChar char="§"/>
            </a:pPr>
            <a:r>
              <a:rPr lang="ko-KR" altLang="en-US" sz="2400" dirty="0" smtClean="0"/>
              <a:t>임의로 휘젓는 과정 </a:t>
            </a:r>
            <a:r>
              <a:rPr lang="en-US" altLang="ko-KR" sz="2400" dirty="0" smtClean="0"/>
              <a:t>(Kolling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Keller </a:t>
            </a:r>
            <a:r>
              <a:rPr lang="ko-KR" altLang="en-US" sz="2400" dirty="0" smtClean="0"/>
              <a:t>방식</a:t>
            </a:r>
            <a:r>
              <a:rPr lang="en-US" altLang="ko-KR" sz="2400" dirty="0" smtClean="0"/>
              <a:t>)</a:t>
            </a:r>
          </a:p>
          <a:p>
            <a:pPr marL="1317625" lvl="4" indent="-514350">
              <a:buFont typeface="Wingdings" pitchFamily="2" charset="2"/>
              <a:buChar char="§"/>
            </a:pPr>
            <a:endParaRPr lang="en-US" altLang="ko-KR" sz="900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휘젓는 방법 </a:t>
            </a:r>
            <a:r>
              <a:rPr lang="en-US" altLang="ko-KR" dirty="0" smtClean="0"/>
              <a:t>: </a:t>
            </a:r>
            <a:r>
              <a:rPr lang="ko-KR" altLang="en-US" sz="2400" dirty="0" smtClean="0"/>
              <a:t>각 표본 계층을 반으로 나눠 임의로 교환 하는 방식을 반복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5215" y="4076700"/>
            <a:ext cx="2476848" cy="240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 bwMode="auto">
          <a:xfrm>
            <a:off x="4064000" y="4749800"/>
            <a:ext cx="419100" cy="533400"/>
          </a:xfrm>
          <a:prstGeom prst="rightArrow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5226" y="3721099"/>
            <a:ext cx="5068876" cy="274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저불일치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비트 연산으로 휘젓기 구현</a:t>
            </a:r>
            <a:endParaRPr lang="en-US" altLang="ko-KR" dirty="0" smtClean="0"/>
          </a:p>
          <a:p>
            <a:pPr marL="1317625" lvl="4" indent="-514350">
              <a:buFont typeface="Wingdings" pitchFamily="2" charset="2"/>
              <a:buChar char="§"/>
            </a:pPr>
            <a:r>
              <a:rPr lang="ko-KR" altLang="en-US" sz="2400" dirty="0" smtClean="0"/>
              <a:t>쉬프트 연산과 </a:t>
            </a:r>
            <a:r>
              <a:rPr lang="en-US" altLang="ko-KR" sz="2400" dirty="0" smtClean="0"/>
              <a:t>AND, OR </a:t>
            </a:r>
            <a:r>
              <a:rPr lang="ko-KR" altLang="en-US" sz="2400" dirty="0" smtClean="0"/>
              <a:t>연산자로 교환 구현</a:t>
            </a:r>
            <a:endParaRPr lang="en-US" altLang="ko-KR" sz="2400" dirty="0" smtClean="0"/>
          </a:p>
          <a:p>
            <a:pPr marL="1317625" lvl="4" indent="-514350">
              <a:buFont typeface="Wingdings" pitchFamily="2" charset="2"/>
              <a:buChar char="§"/>
            </a:pPr>
            <a:r>
              <a:rPr lang="en-US" altLang="ko-KR" sz="2400" dirty="0" smtClean="0"/>
              <a:t>XOR </a:t>
            </a:r>
            <a:r>
              <a:rPr lang="ko-KR" altLang="en-US" sz="2400" dirty="0" smtClean="0"/>
              <a:t>연산으로 휘젓기</a:t>
            </a:r>
            <a:endParaRPr lang="en-US" altLang="ko-KR" sz="2400" dirty="0" smtClean="0"/>
          </a:p>
          <a:p>
            <a:pPr marL="1317625" lvl="4" indent="-514350">
              <a:buFont typeface="Wingdings" pitchFamily="2" charset="2"/>
              <a:buChar char="§"/>
            </a:pPr>
            <a:endParaRPr lang="en-US" altLang="ko-KR" sz="900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41334" y="3369128"/>
            <a:ext cx="7617470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n </a:t>
            </a:r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= (n &lt;&lt; 16) | (n &gt;&gt; 16);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n = ((n &amp; 0x00ff00ff) &lt;&lt; 8) | ((n &amp; 0xff00ff00) &gt;&gt; 8);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n </a:t>
            </a:r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= ((n &amp; 0x0f0f0f0f) &lt;&lt; 4) | ((n &amp; 0xf0f0f0f0) &gt;&gt; 4</a:t>
            </a:r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);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n </a:t>
            </a:r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= ((n &amp; 0x33333333) &lt;&lt; 2) | ((n &amp; 0xcccccccc) &gt;&gt; 2</a:t>
            </a:r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);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n </a:t>
            </a:r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= ((n &amp; 0x55555555) &lt;&lt; 1) | ((n &amp; 0xaaaaaaaa) &gt;&gt; 1</a:t>
            </a:r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);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n </a:t>
            </a:r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^= scramble</a:t>
            </a:r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;</a:t>
            </a:r>
          </a:p>
          <a:p>
            <a:endParaRPr lang="en-US" altLang="ko-KR" sz="2000" dirty="0" smtClean="0">
              <a:solidFill>
                <a:schemeClr val="bg1"/>
              </a:solidFill>
              <a:latin typeface="Consolas" pitchFamily="49" charset="0"/>
              <a:ea typeface="맑은 고딕" pitchFamily="50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0x33 = 00110011, 0xcc = 11001100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Consolas" pitchFamily="49" charset="0"/>
                <a:ea typeface="맑은 고딕" pitchFamily="50" charset="-127"/>
              </a:rPr>
              <a:t>0x55 = 01010101, 0xaa = 10101010</a:t>
            </a:r>
            <a:endParaRPr lang="ko-KR" altLang="en-US" sz="2000" dirty="0" err="1" smtClean="0">
              <a:solidFill>
                <a:schemeClr val="bg1"/>
              </a:solidFill>
              <a:latin typeface="Consolas" pitchFamily="49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저불일치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(0,2) </a:t>
            </a:r>
            <a:r>
              <a:rPr lang="ko-KR" altLang="en-US" dirty="0" smtClean="0"/>
              <a:t>연속 표본화 오류</a:t>
            </a:r>
            <a:endParaRPr lang="en-US" altLang="ko-KR" dirty="0" smtClean="0"/>
          </a:p>
          <a:p>
            <a:pPr marL="1317625" lvl="4" indent="-514350">
              <a:buFont typeface="Wingdings" pitchFamily="2" charset="2"/>
              <a:buChar char="§"/>
            </a:pPr>
            <a:r>
              <a:rPr lang="ko-KR" altLang="en-US" sz="2400" dirty="0" smtClean="0"/>
              <a:t>적분기가 표본기의 특정 적분값을 계산하면서 하나 이상의 표본이</a:t>
            </a:r>
            <a:endParaRPr lang="en-US" altLang="ko-KR" sz="2400" dirty="0" smtClean="0"/>
          </a:p>
          <a:p>
            <a:pPr marL="1317625" lvl="4" indent="-514350">
              <a:buNone/>
            </a:pPr>
            <a:r>
              <a:rPr lang="ko-KR" altLang="en-US" sz="2400" dirty="0" smtClean="0"/>
              <a:t>휘젓기 과정이후에도 서로 연관성을 갖을 수 있는 오류</a:t>
            </a:r>
            <a:endParaRPr lang="en-US" altLang="ko-KR" sz="2400" dirty="0" smtClean="0"/>
          </a:p>
          <a:p>
            <a:pPr marL="1317625" lvl="4" indent="-514350">
              <a:buNone/>
            </a:pPr>
            <a:endParaRPr lang="en-US" altLang="ko-KR" sz="2400" dirty="0" smtClean="0"/>
          </a:p>
          <a:p>
            <a:pPr marL="1317625" lvl="4" indent="-514350">
              <a:buNone/>
            </a:pPr>
            <a:r>
              <a:rPr lang="ko-KR" altLang="en-US" sz="2400" dirty="0" smtClean="0"/>
              <a:t>장면의 광원 표본화 과정중 발생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렌더링 에러로 이어짐</a:t>
            </a:r>
            <a:endParaRPr lang="en-US" altLang="ko-KR" sz="2400" dirty="0" smtClean="0"/>
          </a:p>
          <a:p>
            <a:pPr marL="1317625" lvl="4" indent="-514350">
              <a:buNone/>
            </a:pPr>
            <a:r>
              <a:rPr lang="ko-KR" altLang="en-US" sz="2400" dirty="0" smtClean="0"/>
              <a:t>한번더 임의로 섞어주면 해결 가능</a:t>
            </a:r>
            <a:endParaRPr lang="en-US" altLang="ko-KR" sz="2400" dirty="0" smtClean="0"/>
          </a:p>
          <a:p>
            <a:pPr marL="1317625" lvl="4" indent="-514350">
              <a:buFont typeface="Wingdings" pitchFamily="2" charset="2"/>
              <a:buChar char="§"/>
            </a:pPr>
            <a:endParaRPr lang="en-US" altLang="ko-KR" sz="900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7.3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층별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이미지 면을 사각 영역으로 나눠 계층화</a:t>
            </a:r>
            <a:r>
              <a:rPr lang="en-US" altLang="ko-KR" dirty="0" smtClean="0"/>
              <a:t>(strata)</a:t>
            </a:r>
          </a:p>
          <a:p>
            <a:pPr marL="514350" indent="-514350">
              <a:buNone/>
            </a:pPr>
            <a:r>
              <a:rPr lang="en-US" altLang="ko-KR" dirty="0" smtClean="0"/>
              <a:t>	-</a:t>
            </a:r>
            <a:r>
              <a:rPr lang="ko-KR" altLang="en-US" dirty="0" smtClean="0"/>
              <a:t> 에일리어싱을 지터링을 통해 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통제된 비균일성</a:t>
            </a:r>
            <a:r>
              <a:rPr lang="en-US" altLang="ko-KR" dirty="0" smtClean="0"/>
              <a:t>) </a:t>
            </a:r>
            <a:r>
              <a:rPr lang="ko-KR" altLang="en-US" dirty="0" smtClean="0"/>
              <a:t>노이즈로 변환 </a:t>
            </a: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525" y="2949575"/>
            <a:ext cx="70675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2986088"/>
            <a:ext cx="337185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7.3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층별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차원수의 저주 </a:t>
            </a:r>
            <a:r>
              <a:rPr lang="ko-KR" altLang="en-US" dirty="0" smtClean="0"/>
              <a:t>한계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고차원 계층 표본화에 표본이 급격히 증가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ko-KR" altLang="en-US" sz="2400" dirty="0" smtClean="0"/>
              <a:t>예</a:t>
            </a:r>
            <a:r>
              <a:rPr lang="en-US" altLang="ko-KR" sz="2400" dirty="0" smtClean="0"/>
              <a:t>) 5</a:t>
            </a:r>
            <a:r>
              <a:rPr lang="ko-KR" altLang="en-US" sz="2400" dirty="0" smtClean="0"/>
              <a:t>차원 렌즈를 분할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시간 표본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분할 </a:t>
            </a:r>
            <a:r>
              <a:rPr lang="en-US" altLang="ko-KR" sz="2400" dirty="0" smtClean="0"/>
              <a:t>= 4^5 = </a:t>
            </a:r>
            <a:r>
              <a:rPr lang="ko-KR" altLang="en-US" sz="2400" dirty="0" smtClean="0"/>
              <a:t>픽셀당 </a:t>
            </a:r>
            <a:r>
              <a:rPr lang="en-US" altLang="ko-KR" sz="2400" dirty="0" smtClean="0"/>
              <a:t>1024 </a:t>
            </a:r>
            <a:r>
              <a:rPr lang="ko-KR" altLang="en-US" sz="2400" dirty="0" smtClean="0"/>
              <a:t>표본</a:t>
            </a:r>
            <a:endParaRPr lang="en-US" altLang="ko-KR" sz="2400" dirty="0" smtClean="0"/>
          </a:p>
          <a:p>
            <a:pPr marL="514350" indent="-514350">
              <a:buNone/>
            </a:pPr>
            <a:endParaRPr lang="en-US" altLang="ko-KR" sz="900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padding :  </a:t>
            </a:r>
            <a:r>
              <a:rPr lang="ko-KR" altLang="en-US" dirty="0" smtClean="0"/>
              <a:t>차원수 저주를 해결하기 위한 방안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저차원 계층 패턴을 계산 후 나머지는 임의 표본과 연결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 	</a:t>
            </a: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943420"/>
            <a:ext cx="5549900" cy="243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7.3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층별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sz="2400" dirty="0" smtClean="0"/>
              <a:t>- LHS(Latin Hypercube Sampling) : </a:t>
            </a:r>
            <a:r>
              <a:rPr lang="ko-KR" altLang="en-US" sz="2400" dirty="0" smtClean="0"/>
              <a:t>격자의 각열과 행에 하나의 표본만 생성후</a:t>
            </a:r>
            <a:endParaRPr lang="en-US" altLang="ko-KR" sz="2400" dirty="0" smtClean="0"/>
          </a:p>
          <a:p>
            <a:pPr marL="514350" indent="-514350">
              <a:buNone/>
            </a:pPr>
            <a:r>
              <a:rPr lang="en-US" altLang="ko-KR" sz="2400" dirty="0" smtClean="0"/>
              <a:t>	</a:t>
            </a:r>
            <a:r>
              <a:rPr lang="ko-KR" altLang="en-US" sz="2400" dirty="0" smtClean="0"/>
              <a:t>임의 좌표 재배치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표본 한축을 투영해도 좋은 분포를 갖는 장점</a:t>
            </a:r>
            <a:endParaRPr lang="en-US" altLang="ko-KR" sz="2400" dirty="0" smtClean="0"/>
          </a:p>
          <a:p>
            <a:pPr marL="514350" indent="-514350">
              <a:buNone/>
            </a:pPr>
            <a:endParaRPr lang="en-US" altLang="ko-KR" sz="2400" dirty="0" smtClean="0"/>
          </a:p>
          <a:p>
            <a:pPr marL="514350" indent="-514350">
              <a:buNone/>
            </a:pPr>
            <a:endParaRPr lang="en-US" altLang="ko-KR" sz="2400" dirty="0" smtClean="0"/>
          </a:p>
          <a:p>
            <a:pPr marL="514350" indent="-514350">
              <a:buNone/>
            </a:pPr>
            <a:endParaRPr lang="en-US" altLang="ko-KR" sz="2400" dirty="0" smtClean="0"/>
          </a:p>
          <a:p>
            <a:pPr marL="514350" indent="-514350">
              <a:buNone/>
            </a:pPr>
            <a:endParaRPr lang="en-US" altLang="ko-KR" sz="2400" dirty="0" smtClean="0"/>
          </a:p>
          <a:p>
            <a:pPr marL="514350" indent="-514350">
              <a:buNone/>
            </a:pPr>
            <a:endParaRPr lang="en-US" altLang="ko-KR" sz="2400" dirty="0" smtClean="0"/>
          </a:p>
          <a:p>
            <a:pPr marL="514350" indent="-514350">
              <a:buNone/>
            </a:pPr>
            <a:endParaRPr lang="en-US" altLang="ko-KR" sz="2400" dirty="0" smtClean="0"/>
          </a:p>
          <a:p>
            <a:pPr marL="514350" indent="-514350">
              <a:buNone/>
            </a:pPr>
            <a:r>
              <a:rPr lang="en-US" altLang="ko-KR" sz="2400" dirty="0" smtClean="0"/>
              <a:t>	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계층 표본화에서 최악의 경우 </a:t>
            </a:r>
            <a:r>
              <a:rPr lang="en-US" altLang="ko-KR" sz="2400" dirty="0" smtClean="0"/>
              <a:t> n x n </a:t>
            </a:r>
            <a:r>
              <a:rPr lang="ko-KR" altLang="en-US" sz="2400" dirty="0" smtClean="0"/>
              <a:t>계층에서 </a:t>
            </a:r>
            <a:r>
              <a:rPr lang="en-US" altLang="ko-KR" sz="2400" dirty="0" smtClean="0"/>
              <a:t>2n </a:t>
            </a:r>
            <a:r>
              <a:rPr lang="ko-KR" altLang="en-US" sz="2400" dirty="0" smtClean="0"/>
              <a:t>개가 한 축에 투영될 수 있다</a:t>
            </a:r>
            <a:r>
              <a:rPr lang="en-US" altLang="ko-KR" sz="2400" dirty="0" smtClean="0"/>
              <a:t>.</a:t>
            </a:r>
          </a:p>
          <a:p>
            <a:pPr marL="514350" indent="-514350">
              <a:buNone/>
            </a:pPr>
            <a:r>
              <a:rPr lang="en-US" altLang="ko-KR" sz="2400" dirty="0" smtClean="0"/>
              <a:t>	</a:t>
            </a:r>
            <a:r>
              <a:rPr lang="en-US" altLang="ko-KR" sz="2400" dirty="0" smtClean="0"/>
              <a:t>- LHS </a:t>
            </a:r>
            <a:r>
              <a:rPr lang="ko-KR" altLang="en-US" sz="2400" dirty="0" smtClean="0"/>
              <a:t>로 표본이 뭉치는 문제를 해결해도 반드시 층별 표본화 개선 되는건 아님</a:t>
            </a:r>
            <a:endParaRPr lang="en-US" altLang="ko-KR" sz="2400" dirty="0" smtClean="0"/>
          </a:p>
          <a:p>
            <a:pPr marL="514350" indent="-514350">
              <a:buNone/>
            </a:pPr>
            <a:r>
              <a:rPr lang="en-US" altLang="ko-KR" sz="2400" dirty="0" smtClean="0"/>
              <a:t>	</a:t>
            </a:r>
            <a:r>
              <a:rPr lang="en-US" altLang="ko-KR" sz="2400" dirty="0" smtClean="0"/>
              <a:t>   </a:t>
            </a:r>
            <a:r>
              <a:rPr lang="ko-KR" altLang="en-US" sz="2000" b="1" dirty="0" smtClean="0"/>
              <a:t>표본 갯수가 적기때문에 </a:t>
            </a:r>
            <a:r>
              <a:rPr lang="en-US" altLang="ko-KR" sz="2000" b="1" dirty="0" smtClean="0"/>
              <a:t>n </a:t>
            </a:r>
            <a:r>
              <a:rPr lang="ko-KR" altLang="en-US" sz="2000" b="1" dirty="0" smtClean="0"/>
              <a:t>이 증가할 수록 비효율적</a:t>
            </a:r>
            <a:endParaRPr lang="en-US" altLang="ko-KR" b="1" dirty="0" smtClean="0"/>
          </a:p>
          <a:p>
            <a:pPr marL="514350" indent="-514350">
              <a:buNone/>
            </a:pPr>
            <a:endParaRPr lang="en-US" altLang="ko-KR" sz="900" dirty="0" smtClean="0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5025" y="2859088"/>
            <a:ext cx="691515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저불일치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고른 분포를 가지면서 균일하지 않은 표본 점들을 생성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</a:t>
            </a:r>
            <a:r>
              <a:rPr lang="ko-KR" altLang="en-US" dirty="0" smtClean="0"/>
              <a:t> </a:t>
            </a:r>
            <a:r>
              <a:rPr lang="ko-KR" altLang="en-US" dirty="0" smtClean="0"/>
              <a:t>지터링으로는 계층 경계에 표본점이 인접해 표본의 질이 저하</a:t>
            </a: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최대 불일치 계산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1588" y="4124324"/>
            <a:ext cx="2716352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382000" y="4432300"/>
            <a:ext cx="31115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1/4 - (3/10 * 3/10)</a:t>
            </a: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= 0.25 – 0.09</a:t>
            </a: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= 0.16 </a:t>
            </a:r>
            <a:endParaRPr lang="ko-KR" altLang="en-US" sz="2800" dirty="0" err="1" smtClean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5625" y="4000500"/>
            <a:ext cx="34099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43400" y="4889500"/>
            <a:ext cx="368118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b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B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부분계층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는 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b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에 점의 수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b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부피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4200" y="5302250"/>
            <a:ext cx="8382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19625" y="5673725"/>
            <a:ext cx="4381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저불일치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근역</a:t>
            </a:r>
            <a:r>
              <a:rPr lang="en-US" altLang="ko-KR" dirty="0" smtClean="0"/>
              <a:t>(Radical inverse) : </a:t>
            </a:r>
            <a:r>
              <a:rPr lang="ko-KR" altLang="en-US" dirty="0" smtClean="0"/>
              <a:t>저불일치 점 </a:t>
            </a:r>
            <a:r>
              <a:rPr lang="ko-KR" altLang="en-US" dirty="0" smtClean="0"/>
              <a:t>연속 생성 방법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Van der Corput sequence : 2</a:t>
            </a:r>
            <a:r>
              <a:rPr lang="ko-KR" altLang="en-US" dirty="0" smtClean="0"/>
              <a:t>진수 근역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연속 항</a:t>
            </a: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en-US" altLang="ko-KR" dirty="0" smtClean="0"/>
              <a:t>Halton sequence : n</a:t>
            </a:r>
            <a:r>
              <a:rPr lang="ko-KR" altLang="en-US" dirty="0" smtClean="0"/>
              <a:t>차원 패턴에 서로소</a:t>
            </a:r>
            <a:r>
              <a:rPr lang="ko-KR" altLang="en-US" dirty="0" smtClean="0"/>
              <a:t> 진수 근역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sz="2400" dirty="0" smtClean="0"/>
              <a:t>	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선행 연속이 잘 분포되어 표본이 추가돼도 저불일치 유지 특성</a:t>
            </a:r>
            <a:endParaRPr lang="en-US" altLang="ko-KR" sz="2400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3448" y="2915919"/>
            <a:ext cx="49789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0.1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, 0.01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, 0.11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, 0.001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, 0.101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, 0.011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, 0.111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, ...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5385" y="3371034"/>
            <a:ext cx="20383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103120" y="3553096"/>
            <a:ext cx="22634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연속불일치 계산</a:t>
            </a:r>
            <a:endParaRPr lang="ko-KR" altLang="en-US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2514" y="5876109"/>
            <a:ext cx="3552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76913" y="5666558"/>
            <a:ext cx="246697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412602" y="5184502"/>
            <a:ext cx="79172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, 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3</a:t>
            </a:r>
            <a:r>
              <a:rPr lang="en-US" altLang="ko-KR" dirty="0" smtClean="0">
                <a:solidFill>
                  <a:schemeClr val="bg1"/>
                </a:solidFill>
              </a:rPr>
              <a:t>), ( 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4</a:t>
            </a:r>
            <a:r>
              <a:rPr lang="en-US" altLang="ko-KR" dirty="0" smtClean="0">
                <a:solidFill>
                  <a:schemeClr val="bg1"/>
                </a:solidFill>
              </a:rPr>
              <a:t>, 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3</a:t>
            </a:r>
            <a:r>
              <a:rPr lang="en-US" altLang="ko-KR" dirty="0" smtClean="0">
                <a:solidFill>
                  <a:schemeClr val="bg1"/>
                </a:solidFill>
              </a:rPr>
              <a:t>), ( 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4</a:t>
            </a:r>
            <a:r>
              <a:rPr lang="en-US" altLang="ko-KR" dirty="0" smtClean="0">
                <a:solidFill>
                  <a:schemeClr val="bg1"/>
                </a:solidFill>
              </a:rPr>
              <a:t>, 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9</a:t>
            </a:r>
            <a:r>
              <a:rPr lang="en-US" altLang="ko-KR" dirty="0" smtClean="0">
                <a:solidFill>
                  <a:schemeClr val="bg1"/>
                </a:solidFill>
              </a:rPr>
              <a:t>), ( 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8</a:t>
            </a:r>
            <a:r>
              <a:rPr lang="en-US" altLang="ko-KR" dirty="0" smtClean="0">
                <a:solidFill>
                  <a:schemeClr val="bg1"/>
                </a:solidFill>
              </a:rPr>
              <a:t>, 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9</a:t>
            </a:r>
            <a:r>
              <a:rPr lang="en-US" altLang="ko-KR" dirty="0" smtClean="0">
                <a:solidFill>
                  <a:schemeClr val="bg1"/>
                </a:solidFill>
              </a:rPr>
              <a:t>), ( 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5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8</a:t>
            </a:r>
            <a:r>
              <a:rPr lang="en-US" altLang="ko-KR" dirty="0" smtClean="0">
                <a:solidFill>
                  <a:schemeClr val="bg1"/>
                </a:solidFill>
              </a:rPr>
              <a:t>, 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9</a:t>
            </a:r>
            <a:r>
              <a:rPr lang="en-US" altLang="ko-KR" dirty="0" smtClean="0">
                <a:solidFill>
                  <a:schemeClr val="bg1"/>
                </a:solidFill>
              </a:rPr>
              <a:t>), ( 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8</a:t>
            </a:r>
            <a:r>
              <a:rPr lang="en-US" altLang="ko-KR" dirty="0" smtClean="0">
                <a:solidFill>
                  <a:schemeClr val="bg1"/>
                </a:solidFill>
              </a:rPr>
              <a:t>, 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9</a:t>
            </a:r>
            <a:r>
              <a:rPr lang="en-US" altLang="ko-KR" dirty="0" smtClean="0">
                <a:solidFill>
                  <a:schemeClr val="bg1"/>
                </a:solidFill>
              </a:rPr>
              <a:t>), ( 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8</a:t>
            </a:r>
            <a:r>
              <a:rPr lang="en-US" altLang="ko-KR" dirty="0" smtClean="0">
                <a:solidFill>
                  <a:schemeClr val="bg1"/>
                </a:solidFill>
              </a:rPr>
              <a:t>, 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5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9</a:t>
            </a:r>
            <a:r>
              <a:rPr lang="en-US" altLang="ko-KR" dirty="0" smtClean="0">
                <a:solidFill>
                  <a:schemeClr val="bg1"/>
                </a:solidFill>
              </a:rPr>
              <a:t>), ( 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16</a:t>
            </a:r>
            <a:r>
              <a:rPr lang="en-US" altLang="ko-KR" dirty="0" smtClean="0">
                <a:solidFill>
                  <a:schemeClr val="bg1"/>
                </a:solidFill>
              </a:rPr>
              <a:t>, 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9</a:t>
            </a:r>
            <a:r>
              <a:rPr lang="en-US" altLang="ko-KR" dirty="0" smtClean="0">
                <a:solidFill>
                  <a:schemeClr val="bg1"/>
                </a:solidFill>
              </a:rPr>
              <a:t>), ( 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9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16</a:t>
            </a:r>
            <a:r>
              <a:rPr lang="en-US" altLang="ko-KR" dirty="0" smtClean="0">
                <a:solidFill>
                  <a:schemeClr val="bg1"/>
                </a:solidFill>
              </a:rPr>
              <a:t>,  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⁄</a:t>
            </a:r>
            <a:r>
              <a:rPr lang="en-US" altLang="ko-KR" baseline="-25000" dirty="0" smtClean="0">
                <a:solidFill>
                  <a:schemeClr val="bg1"/>
                </a:solidFill>
              </a:rPr>
              <a:t>27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 err="1" smtClean="0">
              <a:solidFill>
                <a:schemeClr val="bg1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91250" y="2832327"/>
            <a:ext cx="43815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저불일치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Hammersley sequence : </a:t>
            </a:r>
            <a:r>
              <a:rPr lang="ko-KR" altLang="en-US" dirty="0" smtClean="0"/>
              <a:t>표본수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고정일때 좀더 낮은 불일치 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343002" y="6073502"/>
            <a:ext cx="38566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좌</a:t>
            </a:r>
            <a:r>
              <a:rPr lang="en-US" altLang="ko-KR" dirty="0" smtClean="0">
                <a:solidFill>
                  <a:schemeClr val="bg1"/>
                </a:solidFill>
              </a:rPr>
              <a:t>) Halton,                (</a:t>
            </a:r>
            <a:r>
              <a:rPr lang="ko-KR" altLang="en-US" dirty="0" smtClean="0">
                <a:solidFill>
                  <a:schemeClr val="bg1"/>
                </a:solidFill>
              </a:rPr>
              <a:t>우</a:t>
            </a:r>
            <a:r>
              <a:rPr lang="en-US" altLang="ko-KR" dirty="0" smtClean="0">
                <a:solidFill>
                  <a:schemeClr val="bg1"/>
                </a:solidFill>
              </a:rPr>
              <a:t>) Hammersley</a:t>
            </a:r>
            <a:endParaRPr lang="ko-KR" altLang="en-US" dirty="0" err="1" smtClean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0588" y="2395538"/>
            <a:ext cx="34766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3489" y="3189397"/>
            <a:ext cx="5827712" cy="284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저불일치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Halton, Hammersley </a:t>
            </a:r>
            <a:r>
              <a:rPr lang="ko-KR" altLang="en-US" dirty="0" smtClean="0"/>
              <a:t>표본화 단점 </a:t>
            </a:r>
            <a:endParaRPr lang="en-US" altLang="ko-KR" dirty="0" smtClean="0"/>
          </a:p>
          <a:p>
            <a:pPr marL="1317625" lvl="4" indent="-514350">
              <a:buFont typeface="Wingdings" pitchFamily="2" charset="2"/>
              <a:buChar char="§"/>
            </a:pPr>
            <a:r>
              <a:rPr lang="ko-KR" altLang="en-US" sz="2400" dirty="0" smtClean="0"/>
              <a:t>진법 </a:t>
            </a:r>
            <a:r>
              <a:rPr lang="en-US" altLang="ko-KR" sz="2400" dirty="0" smtClean="0"/>
              <a:t>b</a:t>
            </a:r>
            <a:r>
              <a:rPr lang="ko-KR" altLang="en-US" sz="2400" dirty="0" smtClean="0"/>
              <a:t>가 증가하면 규칙적인 패턴이 나타남</a:t>
            </a:r>
            <a:endParaRPr lang="en-US" altLang="ko-KR" sz="2400" dirty="0" smtClean="0"/>
          </a:p>
          <a:p>
            <a:pPr marL="1317625" lvl="4" indent="-514350">
              <a:buFont typeface="Wingdings" pitchFamily="2" charset="2"/>
              <a:buChar char="§"/>
            </a:pPr>
            <a:r>
              <a:rPr lang="ko-KR" altLang="en-US" sz="2400" dirty="0" smtClean="0"/>
              <a:t>병렬 렌더링에 적합하지 않음 </a:t>
            </a:r>
            <a:endParaRPr lang="en-US" altLang="ko-KR" sz="2400" dirty="0" smtClean="0"/>
          </a:p>
          <a:p>
            <a:pPr marL="1317625" lvl="4" indent="-514350">
              <a:buNone/>
            </a:pPr>
            <a:r>
              <a:rPr lang="en-US" altLang="ko-KR" sz="2400" dirty="0" smtClean="0"/>
              <a:t>(</a:t>
            </a:r>
            <a:r>
              <a:rPr lang="ko-KR" altLang="en-US" sz="2400" dirty="0" smtClean="0"/>
              <a:t>독립 스레드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표본 생성 </a:t>
            </a:r>
            <a:r>
              <a:rPr lang="en-US" altLang="ko-KR" sz="2400" dirty="0" smtClean="0"/>
              <a:t>-&gt; </a:t>
            </a:r>
            <a:r>
              <a:rPr lang="ko-KR" altLang="en-US" sz="2400" dirty="0" smtClean="0"/>
              <a:t>완전히 같은 결과</a:t>
            </a:r>
            <a:r>
              <a:rPr lang="en-US" altLang="ko-KR" sz="2400" dirty="0" smtClean="0"/>
              <a:t>)</a:t>
            </a:r>
          </a:p>
          <a:p>
            <a:pPr marL="1317625" lvl="4" indent="-514350">
              <a:buNone/>
            </a:pPr>
            <a:r>
              <a:rPr lang="en-US" altLang="ko-KR" sz="2400" dirty="0" smtClean="0"/>
              <a:t>(</a:t>
            </a:r>
            <a:r>
              <a:rPr lang="ko-KR" altLang="en-US" sz="2400" dirty="0" smtClean="0"/>
              <a:t>단일 스레드 표본 생성 </a:t>
            </a:r>
            <a:r>
              <a:rPr lang="en-US" altLang="ko-KR" sz="2400" dirty="0" smtClean="0"/>
              <a:t>-&gt; </a:t>
            </a:r>
            <a:r>
              <a:rPr lang="ko-KR" altLang="en-US" sz="2400" dirty="0" smtClean="0"/>
              <a:t>동기화 효율이 떨어짐</a:t>
            </a:r>
            <a:r>
              <a:rPr lang="en-US" altLang="ko-KR" sz="2400" dirty="0" smtClean="0"/>
              <a:t>)</a:t>
            </a:r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임의화된 핼톤 연속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</a:t>
            </a:r>
            <a:r>
              <a:rPr lang="ko-KR" altLang="en-US" dirty="0" smtClean="0"/>
              <a:t>자 순열표를 계산해 근역계산에 사용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표본 추출과 재구성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7.4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저불일치 표본화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(0,2) - </a:t>
            </a:r>
            <a:r>
              <a:rPr lang="ko-KR" altLang="en-US" dirty="0" smtClean="0"/>
              <a:t>연속 </a:t>
            </a:r>
            <a:endParaRPr lang="en-US" altLang="ko-KR" dirty="0" smtClean="0"/>
          </a:p>
          <a:p>
            <a:pPr marL="1317625" lvl="4" indent="-514350">
              <a:buFont typeface="Wingdings" pitchFamily="2" charset="2"/>
              <a:buChar char="§"/>
            </a:pPr>
            <a:r>
              <a:rPr lang="en-US" altLang="ko-KR" sz="2400" dirty="0" smtClean="0"/>
              <a:t>Van der corput – sequence </a:t>
            </a:r>
          </a:p>
          <a:p>
            <a:pPr marL="1317625" lvl="4" indent="-514350">
              <a:buFont typeface="Wingdings" pitchFamily="2" charset="2"/>
              <a:buChar char="§"/>
            </a:pPr>
            <a:r>
              <a:rPr lang="en-US" altLang="ko-KR" sz="2400" dirty="0" smtClean="0"/>
              <a:t>Sobol - sequence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marL="1317625" lvl="4" indent="-514350">
              <a:buNone/>
            </a:pPr>
            <a:r>
              <a:rPr lang="ko-KR" altLang="en-US" sz="2400" dirty="0" smtClean="0"/>
              <a:t>첫 </a:t>
            </a:r>
            <a:r>
              <a:rPr lang="en-US" altLang="ko-KR" sz="2400" dirty="0" smtClean="0"/>
              <a:t>16 </a:t>
            </a:r>
            <a:r>
              <a:rPr lang="ko-KR" altLang="en-US" sz="2400" dirty="0" smtClean="0"/>
              <a:t>표본은 계층화 제약을 만족하고</a:t>
            </a:r>
            <a:r>
              <a:rPr lang="en-US" altLang="ko-KR" sz="2400" dirty="0" smtClean="0"/>
              <a:t>, LHS </a:t>
            </a:r>
            <a:r>
              <a:rPr lang="ko-KR" altLang="en-US" sz="2400" dirty="0" smtClean="0"/>
              <a:t>제약도 만족하는 특징</a:t>
            </a:r>
            <a:endParaRPr lang="en-US" altLang="ko-KR" sz="2400" dirty="0" smtClean="0"/>
          </a:p>
          <a:p>
            <a:pPr marL="1317625" lvl="4" indent="-514350">
              <a:buNone/>
            </a:pPr>
            <a:r>
              <a:rPr lang="ko-KR" altLang="en-US" sz="2400" dirty="0" smtClean="0"/>
              <a:t>모든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진수 기본 간격에  하나의 표본만 갖음</a:t>
            </a:r>
            <a:endParaRPr lang="en-US" altLang="ko-KR" sz="2400" dirty="0" smtClean="0"/>
          </a:p>
          <a:p>
            <a:pPr marL="1317625" lvl="4" indent="-514350">
              <a:buNone/>
            </a:pPr>
            <a:r>
              <a:rPr lang="en-US" altLang="ko-KR" sz="2400" dirty="0" smtClean="0"/>
              <a:t>16 </a:t>
            </a:r>
            <a:r>
              <a:rPr lang="ko-KR" altLang="en-US" sz="2400" dirty="0" smtClean="0"/>
              <a:t>개 표본 단위로 위 제약을 만족하는 특징 반복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18932</TotalTime>
  <Words>273</Words>
  <Application>Microsoft Office PowerPoint</Application>
  <PresentationFormat>사용자 지정</PresentationFormat>
  <Paragraphs>148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굴림</vt:lpstr>
      <vt:lpstr>Arial</vt:lpstr>
      <vt:lpstr>맑은 고딕</vt:lpstr>
      <vt:lpstr>Segoe UI</vt:lpstr>
      <vt:lpstr>Wingdings</vt:lpstr>
      <vt:lpstr>Consolas</vt:lpstr>
      <vt:lpstr>Calibri</vt:lpstr>
      <vt:lpstr>Segoe UI Light</vt:lpstr>
      <vt:lpstr>Metro_TT_Blue_16x9_02-12</vt:lpstr>
      <vt:lpstr>Physically Based Rendering From Theory to Implementation</vt:lpstr>
      <vt:lpstr>표본 추출과 재구성</vt:lpstr>
      <vt:lpstr>표본 추출과 재구성</vt:lpstr>
      <vt:lpstr>표본 추출과 재구성</vt:lpstr>
      <vt:lpstr>표본 추출과 재구성</vt:lpstr>
      <vt:lpstr>표본 추출과 재구성</vt:lpstr>
      <vt:lpstr>표본 추출과 재구성</vt:lpstr>
      <vt:lpstr>표본 추출과 재구성</vt:lpstr>
      <vt:lpstr>표본 추출과 재구성</vt:lpstr>
      <vt:lpstr>표본 추출과 재구성</vt:lpstr>
      <vt:lpstr>표본 추출과 재구성</vt:lpstr>
      <vt:lpstr>표본 추출과 재구성</vt:lpstr>
      <vt:lpstr>표본 추출과 재구성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Windows 사용자</cp:lastModifiedBy>
  <cp:revision>499</cp:revision>
  <dcterms:created xsi:type="dcterms:W3CDTF">2014-11-18T06:53:54Z</dcterms:created>
  <dcterms:modified xsi:type="dcterms:W3CDTF">2017-01-12T17:08:37Z</dcterms:modified>
</cp:coreProperties>
</file>